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63" r:id="rId3"/>
    <p:sldId id="274" r:id="rId4"/>
    <p:sldId id="260" r:id="rId5"/>
    <p:sldId id="257" r:id="rId6"/>
    <p:sldId id="262" r:id="rId7"/>
    <p:sldId id="271" r:id="rId8"/>
    <p:sldId id="264" r:id="rId9"/>
    <p:sldId id="275" r:id="rId10"/>
    <p:sldId id="278" r:id="rId11"/>
    <p:sldId id="280" r:id="rId12"/>
    <p:sldId id="273" r:id="rId13"/>
    <p:sldId id="277" r:id="rId14"/>
    <p:sldId id="276" r:id="rId15"/>
    <p:sldId id="426" r:id="rId16"/>
    <p:sldId id="423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4" r:id="rId31"/>
    <p:sldId id="425" r:id="rId32"/>
    <p:sldId id="258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474" autoAdjust="0"/>
  </p:normalViewPr>
  <p:slideViewPr>
    <p:cSldViewPr>
      <p:cViewPr varScale="1">
        <p:scale>
          <a:sx n="65" d="100"/>
          <a:sy n="65" d="100"/>
        </p:scale>
        <p:origin x="-1476" y="1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8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2" Type="http://schemas.openxmlformats.org/officeDocument/2006/relationships/slide" Target="slides/slide4.xml"/><Relationship Id="rId1" Type="http://schemas.openxmlformats.org/officeDocument/2006/relationships/slide" Target="slides/slide2.xml"/><Relationship Id="rId4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9295-DCE9-4707-BE17-EA29CE67EDC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F15A9-E96E-45F3-8387-D241435B13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96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2017-04-12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391"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63824" y="0"/>
            <a:ext cx="6732711" cy="3717032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 err="1" smtClean="0">
                <a:solidFill>
                  <a:srgbClr val="1D4F2C"/>
                </a:solidFill>
                <a:latin typeface="CG Times" pitchFamily="18" charset="0"/>
              </a:rPr>
              <a:t>Miejski</a:t>
            </a:r>
            <a:r>
              <a:rPr lang="en-GB" sz="2400" b="1" dirty="0" smtClean="0">
                <a:solidFill>
                  <a:srgbClr val="1D4F2C"/>
                </a:solidFill>
                <a:latin typeface="CG Times" pitchFamily="18" charset="0"/>
              </a:rPr>
              <a:t> Ośrodek </a:t>
            </a:r>
            <a:r>
              <a:rPr lang="en-GB" sz="2400" b="1" dirty="0" err="1" smtClean="0">
                <a:solidFill>
                  <a:srgbClr val="1D4F2C"/>
                </a:solidFill>
                <a:latin typeface="CG Times" pitchFamily="18" charset="0"/>
              </a:rPr>
              <a:t>Pomocy</a:t>
            </a:r>
            <a:r>
              <a:rPr lang="en-GB" sz="2400" b="1" dirty="0" smtClean="0">
                <a:solidFill>
                  <a:srgbClr val="1D4F2C"/>
                </a:solidFill>
                <a:latin typeface="CG Times" pitchFamily="18" charset="0"/>
              </a:rPr>
              <a:t> </a:t>
            </a:r>
            <a:r>
              <a:rPr lang="en-GB" sz="2400" b="1" dirty="0" err="1" smtClean="0">
                <a:solidFill>
                  <a:srgbClr val="1D4F2C"/>
                </a:solidFill>
                <a:latin typeface="CG Times" pitchFamily="18" charset="0"/>
              </a:rPr>
              <a:t>Społecznej</a:t>
            </a:r>
            <a:r>
              <a:rPr lang="pl-PL" sz="2400" b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400" b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2400" b="1" dirty="0" smtClean="0">
                <a:solidFill>
                  <a:srgbClr val="1D4F2C"/>
                </a:solidFill>
                <a:latin typeface="CG Times" pitchFamily="18" charset="0"/>
              </a:rPr>
              <a:t> w Przasnyszu</a:t>
            </a:r>
            <a:r>
              <a:rPr lang="pl-PL" sz="2400" b="1" i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400" b="1" i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2400" b="1" i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en-GB" sz="2400" b="1" i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4400" dirty="0" smtClean="0">
                <a:solidFill>
                  <a:srgbClr val="FF0000"/>
                </a:solidFill>
              </a:rPr>
              <a:t>XV – LECIE </a:t>
            </a:r>
            <a:br>
              <a:rPr lang="pl-PL" sz="4400" dirty="0" smtClean="0">
                <a:solidFill>
                  <a:srgbClr val="FF0000"/>
                </a:solidFill>
              </a:rPr>
            </a:br>
            <a:r>
              <a:rPr lang="pl-PL" sz="4400" dirty="0" smtClean="0">
                <a:solidFill>
                  <a:srgbClr val="FF0000"/>
                </a:solidFill>
              </a:rPr>
              <a:t> WOLONTARIATU </a:t>
            </a:r>
            <a:br>
              <a:rPr lang="pl-PL" sz="4400" dirty="0" smtClean="0">
                <a:solidFill>
                  <a:srgbClr val="FF0000"/>
                </a:solidFill>
              </a:rPr>
            </a:br>
            <a:r>
              <a:rPr lang="pl-PL" sz="4400" dirty="0" smtClean="0">
                <a:solidFill>
                  <a:srgbClr val="FF0000"/>
                </a:solidFill>
              </a:rPr>
              <a:t> W PRZASNYSZU </a:t>
            </a:r>
            <a:r>
              <a:rPr lang="pl-PL" sz="5800" dirty="0">
                <a:latin typeface="Algerian" pitchFamily="82" charset="0"/>
              </a:rPr>
              <a:t/>
            </a:r>
            <a:br>
              <a:rPr lang="pl-PL" sz="5800" dirty="0">
                <a:latin typeface="Algerian" pitchFamily="82" charset="0"/>
              </a:rPr>
            </a:br>
            <a:r>
              <a:rPr lang="pl-PL" sz="3600" dirty="0" smtClean="0">
                <a:solidFill>
                  <a:srgbClr val="0070C0"/>
                </a:solidFill>
                <a:latin typeface="Algerian" pitchFamily="82" charset="0"/>
              </a:rPr>
              <a:t>WOLONTARIUSZ ROKU 2016</a:t>
            </a:r>
            <a:endParaRPr lang="pl-PL" sz="3600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272808" cy="3096343"/>
          </a:xfrm>
        </p:spPr>
        <p:txBody>
          <a:bodyPr>
            <a:normAutofit/>
          </a:bodyPr>
          <a:lstStyle/>
          <a:p>
            <a:endParaRPr lang="pl-PL" sz="1600" dirty="0" smtClean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200" dirty="0" smtClean="0">
              <a:solidFill>
                <a:srgbClr val="002060"/>
              </a:solidFill>
              <a:latin typeface="Albertus" pitchFamily="34" charset="0"/>
            </a:endParaRPr>
          </a:p>
          <a:p>
            <a:r>
              <a:rPr lang="pl-PL" sz="2000" dirty="0" smtClean="0">
                <a:latin typeface="Albertus" pitchFamily="34" charset="0"/>
              </a:rPr>
              <a:t>„</a:t>
            </a:r>
            <a:r>
              <a:rPr lang="pl-PL" sz="2000" b="1" dirty="0" smtClean="0">
                <a:latin typeface="Albertus" pitchFamily="34" charset="0"/>
              </a:rPr>
              <a:t>Właściwa relacja z ludźmi, </a:t>
            </a:r>
          </a:p>
          <a:p>
            <a:r>
              <a:rPr lang="pl-PL" sz="2000" b="1" dirty="0" smtClean="0">
                <a:latin typeface="Albertus" pitchFamily="34" charset="0"/>
              </a:rPr>
              <a:t>polega na uznaniu z wdzięcznością ich wartości.”</a:t>
            </a:r>
          </a:p>
          <a:p>
            <a:r>
              <a:rPr lang="pl-PL" sz="1600" b="1" dirty="0" smtClean="0"/>
              <a:t>Papież Franciszek </a:t>
            </a:r>
            <a:endParaRPr lang="pl-PL" sz="1600" dirty="0" smtClean="0"/>
          </a:p>
          <a:p>
            <a:endParaRPr lang="pl-PL" sz="1600" dirty="0" smtClean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 smtClean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1800" dirty="0" smtClean="0">
                <a:solidFill>
                  <a:srgbClr val="262626"/>
                </a:solidFill>
                <a:latin typeface="Albertus" pitchFamily="34" charset="0"/>
              </a:rPr>
              <a:t>Przasnysz, 6 kwietnia 2017r.</a:t>
            </a:r>
            <a:endParaRPr lang="en-GB" sz="1800" dirty="0" smtClean="0">
              <a:solidFill>
                <a:srgbClr val="262626"/>
              </a:solidFill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r:id="rId3" imgW="1865880" imgH="1865880" progId="">
                  <p:embed/>
                </p:oleObj>
              </mc:Choice>
              <mc:Fallback>
                <p:oleObj r:id="rId3" imgW="1865880" imgH="186588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2663825" cy="2595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Milen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0789" r="9262"/>
          <a:stretch>
            <a:fillRect/>
          </a:stretch>
        </p:blipFill>
        <p:spPr>
          <a:xfrm>
            <a:off x="179512" y="1628800"/>
            <a:ext cx="3995936" cy="4284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Bell MT" pitchFamily="18" charset="0"/>
              </a:rPr>
              <a:t>Milena </a:t>
            </a:r>
            <a:r>
              <a:rPr lang="pl-PL" sz="2400" dirty="0" err="1" smtClean="0">
                <a:solidFill>
                  <a:schemeClr val="tx1"/>
                </a:solidFill>
                <a:latin typeface="Bell MT" pitchFamily="18" charset="0"/>
              </a:rPr>
              <a:t>Kurzyńska</a:t>
            </a:r>
            <a:r>
              <a:rPr lang="pl-PL" sz="2000" i="1" dirty="0" smtClean="0">
                <a:solidFill>
                  <a:schemeClr val="accent2">
                    <a:lumMod val="75000"/>
                  </a:schemeClr>
                </a:solidFill>
                <a:latin typeface="Bell MT" pitchFamily="18" charset="0"/>
              </a:rPr>
              <a:t/>
            </a:r>
            <a:br>
              <a:rPr lang="pl-PL" sz="2000" i="1" dirty="0" smtClean="0">
                <a:solidFill>
                  <a:schemeClr val="accent2">
                    <a:lumMod val="75000"/>
                  </a:schemeClr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Wolontariusz Pracujący w Domu Pomocy Społecznej 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smtClean="0">
                <a:solidFill>
                  <a:schemeClr val="tx1"/>
                </a:solidFill>
                <a:latin typeface="Bell MT" pitchFamily="18" charset="0"/>
              </a:rPr>
              <a:t>Zgromadzenia Sióstr Miłosierdzia 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Św. Wincentego a` Paulo 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 Przasnyszu </a:t>
            </a:r>
            <a:endParaRPr lang="pl-PL" sz="2000" dirty="0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 cstate="print"/>
          <a:srcRect l="43951" t="13106" r="18860" b="8256"/>
          <a:stretch>
            <a:fillRect/>
          </a:stretch>
        </p:blipFill>
        <p:spPr bwMode="auto">
          <a:xfrm>
            <a:off x="4067944" y="3689648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ymbol zastępczy zawartości 6" descr="Milena 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16199"/>
          <a:stretch>
            <a:fillRect/>
          </a:stretch>
        </p:blipFill>
        <p:spPr>
          <a:xfrm>
            <a:off x="5759624" y="1556792"/>
            <a:ext cx="3384376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_07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6927"/>
          <a:stretch>
            <a:fillRect/>
          </a:stretch>
        </p:blipFill>
        <p:spPr>
          <a:xfrm>
            <a:off x="4716016" y="2060848"/>
            <a:ext cx="3960440" cy="290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Alicja Adamczyk, Patrycja Bączek, Ewa </a:t>
            </a:r>
            <a:r>
              <a:rPr lang="pl-PL" sz="2000" dirty="0" err="1" smtClean="0">
                <a:solidFill>
                  <a:schemeClr val="tx1"/>
                </a:solidFill>
                <a:latin typeface="Bell MT" pitchFamily="18" charset="0"/>
              </a:rPr>
              <a:t>Leleniewska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Wolontariusz  Pracujący w Zespole Szkolno – Rewalidacyjno – Wychowawczym „JESTEM” w Przasnyszu</a:t>
            </a:r>
            <a:endParaRPr lang="pl-PL" sz="2000" dirty="0">
              <a:latin typeface="Bell MT" pitchFamily="18" charset="0"/>
            </a:endParaRPr>
          </a:p>
        </p:txBody>
      </p:sp>
      <p:pic>
        <p:nvPicPr>
          <p:cNvPr id="8" name="Symbol zastępczy zawartości 7" descr="DSC_07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8626"/>
          <a:stretch>
            <a:fillRect/>
          </a:stretch>
        </p:blipFill>
        <p:spPr>
          <a:xfrm>
            <a:off x="251520" y="2060848"/>
            <a:ext cx="4392488" cy="2953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djęcie MP nr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03" t="2875" r="4103" b="3674"/>
          <a:stretch>
            <a:fillRect/>
          </a:stretch>
        </p:blipFill>
        <p:spPr>
          <a:xfrm>
            <a:off x="2987824" y="1700808"/>
            <a:ext cx="3168352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Bell MT" pitchFamily="18" charset="0"/>
              </a:rPr>
              <a:t>Klaudia Zawadzka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Wolontariusz Pracujący w Miejskim Przedszkolu nr 2 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effectLst/>
                <a:latin typeface="Bell MT" pitchFamily="18" charset="0"/>
              </a:rPr>
              <a:t>z Oddziałami Integracyjnymi 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 Przasnyszu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Szyme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772816"/>
            <a:ext cx="443506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31399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dirty="0" smtClean="0">
                <a:latin typeface="Bell MT" pitchFamily="18" charset="0"/>
              </a:rPr>
              <a:t>Szymon Łazarz</a:t>
            </a:r>
            <a:r>
              <a:rPr lang="pl-PL" sz="2400" dirty="0" smtClean="0">
                <a:latin typeface="Bell MT" pitchFamily="18" charset="0"/>
              </a:rPr>
              <a:t/>
            </a:r>
            <a:br>
              <a:rPr lang="pl-PL" sz="2400" dirty="0" smtClean="0">
                <a:latin typeface="Bell MT" pitchFamily="18" charset="0"/>
              </a:rPr>
            </a:br>
            <a:r>
              <a:rPr lang="pl-PL" sz="2200" dirty="0" smtClean="0">
                <a:latin typeface="Bell MT" pitchFamily="18" charset="0"/>
              </a:rPr>
              <a:t>Wolontariusz Pracujący w Parafialno – Uczniowskim </a:t>
            </a:r>
            <a:br>
              <a:rPr lang="pl-PL" sz="2200" dirty="0" smtClean="0">
                <a:latin typeface="Bell MT" pitchFamily="18" charset="0"/>
              </a:rPr>
            </a:br>
            <a:r>
              <a:rPr lang="pl-PL" sz="2200" dirty="0" smtClean="0">
                <a:latin typeface="Bell MT" pitchFamily="18" charset="0"/>
              </a:rPr>
              <a:t>Klubie Sportowym „Emmanuel”</a:t>
            </a:r>
            <a:endParaRPr lang="pl-PL" sz="2200" dirty="0">
              <a:latin typeface="Bell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Ka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4461" y="1481138"/>
            <a:ext cx="6775078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hangingPunct="0"/>
            <a:r>
              <a:rPr lang="pl-PL" sz="2700" dirty="0" smtClean="0">
                <a:latin typeface="Bell MT" pitchFamily="18" charset="0"/>
              </a:rPr>
              <a:t>Katarzyna Wendt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200" dirty="0" smtClean="0">
                <a:latin typeface="Bell MT" pitchFamily="18" charset="0"/>
              </a:rPr>
              <a:t>Wolontariusz Pracujący Podczas Festiwalu Fabryka Światła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>
              <a:latin typeface="Bell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63824" y="0"/>
            <a:ext cx="6732711" cy="3717032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 err="1" smtClean="0">
                <a:solidFill>
                  <a:srgbClr val="1D4F2C"/>
                </a:solidFill>
                <a:latin typeface="CG Times" pitchFamily="18" charset="0"/>
              </a:rPr>
              <a:t>Miejski</a:t>
            </a:r>
            <a:r>
              <a:rPr lang="en-GB" sz="2400" b="1" dirty="0" smtClean="0">
                <a:solidFill>
                  <a:srgbClr val="1D4F2C"/>
                </a:solidFill>
                <a:latin typeface="CG Times" pitchFamily="18" charset="0"/>
              </a:rPr>
              <a:t> Ośrodek </a:t>
            </a:r>
            <a:r>
              <a:rPr lang="en-GB" sz="2400" b="1" dirty="0" err="1" smtClean="0">
                <a:solidFill>
                  <a:srgbClr val="1D4F2C"/>
                </a:solidFill>
                <a:latin typeface="CG Times" pitchFamily="18" charset="0"/>
              </a:rPr>
              <a:t>Pomocy</a:t>
            </a:r>
            <a:r>
              <a:rPr lang="en-GB" sz="2400" b="1" dirty="0" smtClean="0">
                <a:solidFill>
                  <a:srgbClr val="1D4F2C"/>
                </a:solidFill>
                <a:latin typeface="CG Times" pitchFamily="18" charset="0"/>
              </a:rPr>
              <a:t> </a:t>
            </a:r>
            <a:r>
              <a:rPr lang="en-GB" sz="2400" b="1" dirty="0" err="1" smtClean="0">
                <a:solidFill>
                  <a:srgbClr val="1D4F2C"/>
                </a:solidFill>
                <a:latin typeface="CG Times" pitchFamily="18" charset="0"/>
              </a:rPr>
              <a:t>Społecznej</a:t>
            </a:r>
            <a:r>
              <a:rPr lang="pl-PL" sz="2400" b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400" b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2400" b="1" dirty="0" smtClean="0">
                <a:solidFill>
                  <a:srgbClr val="1D4F2C"/>
                </a:solidFill>
                <a:latin typeface="CG Times" pitchFamily="18" charset="0"/>
              </a:rPr>
              <a:t> w Przasnyszu</a:t>
            </a:r>
            <a:r>
              <a:rPr lang="pl-PL" sz="2400" b="1" i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400" b="1" i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2400" b="1" i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en-GB" sz="2400" b="1" i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4400" dirty="0" smtClean="0">
                <a:solidFill>
                  <a:srgbClr val="FF0000"/>
                </a:solidFill>
              </a:rPr>
              <a:t>XV – LECIE </a:t>
            </a:r>
            <a:br>
              <a:rPr lang="pl-PL" sz="4400" dirty="0" smtClean="0">
                <a:solidFill>
                  <a:srgbClr val="FF0000"/>
                </a:solidFill>
              </a:rPr>
            </a:br>
            <a:r>
              <a:rPr lang="pl-PL" sz="4400" dirty="0" smtClean="0">
                <a:solidFill>
                  <a:srgbClr val="FF0000"/>
                </a:solidFill>
              </a:rPr>
              <a:t> WOLONTARIATU </a:t>
            </a:r>
            <a:br>
              <a:rPr lang="pl-PL" sz="4400" dirty="0" smtClean="0">
                <a:solidFill>
                  <a:srgbClr val="FF0000"/>
                </a:solidFill>
              </a:rPr>
            </a:br>
            <a:r>
              <a:rPr lang="pl-PL" sz="4400" dirty="0" smtClean="0">
                <a:solidFill>
                  <a:srgbClr val="FF0000"/>
                </a:solidFill>
              </a:rPr>
              <a:t> W PRZASNYSZU </a:t>
            </a:r>
            <a:r>
              <a:rPr lang="pl-PL" sz="5800" dirty="0">
                <a:latin typeface="Algerian" pitchFamily="82" charset="0"/>
              </a:rPr>
              <a:t/>
            </a:r>
            <a:br>
              <a:rPr lang="pl-PL" sz="5800" dirty="0">
                <a:latin typeface="Algerian" pitchFamily="82" charset="0"/>
              </a:rPr>
            </a:br>
            <a:r>
              <a:rPr lang="pl-PL" sz="3600" dirty="0" smtClean="0">
                <a:solidFill>
                  <a:srgbClr val="0070C0"/>
                </a:solidFill>
                <a:latin typeface="Algerian" pitchFamily="82" charset="0"/>
              </a:rPr>
              <a:t>WOLONTARIUSZ ROKU 2016</a:t>
            </a:r>
            <a:endParaRPr lang="pl-PL" sz="3600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272808" cy="3096343"/>
          </a:xfrm>
        </p:spPr>
        <p:txBody>
          <a:bodyPr>
            <a:normAutofit/>
          </a:bodyPr>
          <a:lstStyle/>
          <a:p>
            <a:endParaRPr lang="pl-PL" sz="1600" dirty="0" smtClean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200" dirty="0" smtClean="0">
              <a:solidFill>
                <a:srgbClr val="002060"/>
              </a:solidFill>
              <a:latin typeface="Albertus" pitchFamily="34" charset="0"/>
            </a:endParaRPr>
          </a:p>
          <a:p>
            <a:r>
              <a:rPr lang="pl-PL" sz="2000" dirty="0" smtClean="0">
                <a:latin typeface="Albertus" pitchFamily="34" charset="0"/>
              </a:rPr>
              <a:t>„</a:t>
            </a:r>
            <a:r>
              <a:rPr lang="pl-PL" sz="2000" b="1" dirty="0" smtClean="0">
                <a:latin typeface="Albertus" pitchFamily="34" charset="0"/>
              </a:rPr>
              <a:t>Właściwa relacja z ludźmi, </a:t>
            </a:r>
          </a:p>
          <a:p>
            <a:r>
              <a:rPr lang="pl-PL" sz="2000" b="1" dirty="0" smtClean="0">
                <a:latin typeface="Albertus" pitchFamily="34" charset="0"/>
              </a:rPr>
              <a:t>polega na uznaniu z wdzięcznością ich wartości.”</a:t>
            </a:r>
          </a:p>
          <a:p>
            <a:r>
              <a:rPr lang="pl-PL" sz="1600" b="1" dirty="0" smtClean="0"/>
              <a:t>Papież Franciszek </a:t>
            </a:r>
            <a:endParaRPr lang="pl-PL" sz="1600" dirty="0" smtClean="0"/>
          </a:p>
          <a:p>
            <a:endParaRPr lang="pl-PL" sz="1600" dirty="0" smtClean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 smtClean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1800" dirty="0" smtClean="0">
                <a:solidFill>
                  <a:srgbClr val="262626"/>
                </a:solidFill>
                <a:latin typeface="Albertus" pitchFamily="34" charset="0"/>
              </a:rPr>
              <a:t>Przasnysz, 6 kwietnia 2017r.</a:t>
            </a:r>
            <a:endParaRPr lang="en-GB" sz="1800" dirty="0" smtClean="0">
              <a:solidFill>
                <a:srgbClr val="262626"/>
              </a:solidFill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1" r:id="rId3" imgW="1865880" imgH="1865880" progId="">
                  <p:embed/>
                </p:oleObj>
              </mc:Choice>
              <mc:Fallback>
                <p:oleObj r:id="rId3" imgW="1865880" imgH="1865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2663825" cy="2595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0521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400" dirty="0" smtClean="0">
                <a:solidFill>
                  <a:srgbClr val="0000FF"/>
                </a:solidFill>
                <a:latin typeface="Albertus" pitchFamily="34" charset="0"/>
              </a:rPr>
              <a:t>Laureatów typowały instytucje, w których wolontariusze pracowali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6165304"/>
            <a:ext cx="4860032" cy="692696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l-PL" sz="1500" b="1" dirty="0" smtClean="0">
                <a:latin typeface="Albertus" pitchFamily="34" charset="0"/>
              </a:rPr>
              <a:t>Opis działalności Laureatów czytały wolontariuszki: Izabela </a:t>
            </a:r>
            <a:r>
              <a:rPr lang="pl-PL" sz="1500" b="1" dirty="0" err="1" smtClean="0">
                <a:latin typeface="Albertus" pitchFamily="34" charset="0"/>
              </a:rPr>
              <a:t>Mażewska</a:t>
            </a:r>
            <a:r>
              <a:rPr lang="pl-PL" sz="1500" b="1" dirty="0" smtClean="0">
                <a:latin typeface="Albertus" pitchFamily="34" charset="0"/>
              </a:rPr>
              <a:t> oraz Izabela Malińska</a:t>
            </a:r>
            <a:endParaRPr lang="pl-PL" sz="1500" b="1" dirty="0">
              <a:latin typeface="Albertus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32040" y="6237312"/>
            <a:ext cx="4211960" cy="620688"/>
          </a:xfrm>
        </p:spPr>
        <p:txBody>
          <a:bodyPr>
            <a:normAutofit/>
          </a:bodyPr>
          <a:lstStyle/>
          <a:p>
            <a:r>
              <a:rPr lang="pl-PL" sz="1600" b="1" dirty="0" smtClean="0">
                <a:latin typeface="Albertus" pitchFamily="34" charset="0"/>
              </a:rPr>
              <a:t>Uroczystość uatrakcyjniała swoim śpiewem Małgorzata Krośnicka</a:t>
            </a:r>
            <a:endParaRPr lang="pl-PL" sz="1600" b="1" dirty="0">
              <a:latin typeface="Albertus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0" y="476672"/>
            <a:ext cx="4497388" cy="490938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l-PL" sz="1700" b="1" dirty="0" smtClean="0">
                <a:solidFill>
                  <a:srgbClr val="0070C0"/>
                </a:solidFill>
                <a:latin typeface="Albertus" pitchFamily="34" charset="0"/>
              </a:rPr>
              <a:t>Statuetki wręczali: Waldemar </a:t>
            </a:r>
            <a:r>
              <a:rPr lang="pl-PL" sz="1700" b="1" dirty="0" err="1" smtClean="0">
                <a:solidFill>
                  <a:srgbClr val="0070C0"/>
                </a:solidFill>
                <a:latin typeface="Albertus" pitchFamily="34" charset="0"/>
              </a:rPr>
              <a:t>Trochimiuk</a:t>
            </a:r>
            <a:r>
              <a:rPr lang="pl-PL" sz="1700" b="1" dirty="0" smtClean="0">
                <a:solidFill>
                  <a:srgbClr val="0070C0"/>
                </a:solidFill>
                <a:latin typeface="Albertus" pitchFamily="34" charset="0"/>
              </a:rPr>
              <a:t> Burmistrz Przasnysza - Patron Konkursu oraz Joanna Cieślik Dyrektor MOPS w Przasnyszu</a:t>
            </a:r>
            <a:endParaRPr lang="pl-PL" sz="1700" b="1" dirty="0">
              <a:solidFill>
                <a:srgbClr val="0070C0"/>
              </a:solidFill>
              <a:latin typeface="Albertus" pitchFamily="34" charset="0"/>
            </a:endParaRPr>
          </a:p>
        </p:txBody>
      </p:sp>
      <p:pic>
        <p:nvPicPr>
          <p:cNvPr id="10" name="Symbol zastępczy zawartości 9" descr="DSC_006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39317" t="24606" r="22268"/>
          <a:stretch>
            <a:fillRect/>
          </a:stretch>
        </p:blipFill>
        <p:spPr>
          <a:xfrm>
            <a:off x="0" y="1340768"/>
            <a:ext cx="3347864" cy="4399056"/>
          </a:xfrm>
        </p:spPr>
      </p:pic>
      <p:pic>
        <p:nvPicPr>
          <p:cNvPr id="9" name="Symbol zastępczy zawartości 6" descr="DSC_0064.JPG"/>
          <p:cNvPicPr>
            <a:picLocks noChangeAspect="1"/>
          </p:cNvPicPr>
          <p:nvPr/>
        </p:nvPicPr>
        <p:blipFill>
          <a:blip r:embed="rId4" cstate="print"/>
          <a:srcRect l="19264" t="26582" r="53347"/>
          <a:stretch>
            <a:fillRect/>
          </a:stretch>
        </p:blipFill>
        <p:spPr>
          <a:xfrm>
            <a:off x="3491880" y="1268760"/>
            <a:ext cx="2743922" cy="4924948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pic>
        <p:nvPicPr>
          <p:cNvPr id="631810" name="Picture 2" descr="C:\Documents and Settings\admin\Pulpit\Gala Wolontariatu 06.04.2017\DSC_0261.JPG"/>
          <p:cNvPicPr>
            <a:picLocks noChangeAspect="1" noChangeArrowheads="1"/>
          </p:cNvPicPr>
          <p:nvPr/>
        </p:nvPicPr>
        <p:blipFill>
          <a:blip r:embed="rId5" cstate="print"/>
          <a:srcRect t="18048" r="48795" b="4777"/>
          <a:stretch>
            <a:fillRect/>
          </a:stretch>
        </p:blipFill>
        <p:spPr bwMode="auto">
          <a:xfrm>
            <a:off x="6386201" y="1052736"/>
            <a:ext cx="2757799" cy="5233471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3029776" cy="4525962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pPr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Laureatka Julia Grabowska oraz Arkadiusz </a:t>
            </a:r>
            <a:r>
              <a:rPr lang="pl-PL" sz="2000" dirty="0" err="1" smtClean="0">
                <a:solidFill>
                  <a:srgbClr val="0000FF"/>
                </a:solidFill>
                <a:latin typeface="Albertus" pitchFamily="34" charset="0"/>
              </a:rPr>
              <a:t>Siejka</a:t>
            </a: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, Dyrektor Szkoły Podstawowej nr 1 z Oddziałami Integracyjnymi im. Kawalerów Orderu Uśmiechu w Przasnyszu  i koordynator wolontariatu Barbara Bieńkowska</a:t>
            </a:r>
            <a:endParaRPr lang="pl-PL" sz="2000" dirty="0">
              <a:solidFill>
                <a:srgbClr val="0000FF"/>
              </a:solidFill>
              <a:latin typeface="Albertus" pitchFamily="34" charset="0"/>
            </a:endParaRPr>
          </a:p>
        </p:txBody>
      </p:sp>
      <p:pic>
        <p:nvPicPr>
          <p:cNvPr id="630786" name="Picture 2" descr="C:\Documents and Settings\admin\Pulpit\Gala Wolontariatu 06.04.2017\DSC_0068.JPG"/>
          <p:cNvPicPr>
            <a:picLocks noChangeAspect="1" noChangeArrowheads="1"/>
          </p:cNvPicPr>
          <p:nvPr/>
        </p:nvPicPr>
        <p:blipFill>
          <a:blip r:embed="rId3" cstate="print"/>
          <a:srcRect l="33554" t="20505" r="31114"/>
          <a:stretch>
            <a:fillRect/>
          </a:stretch>
        </p:blipFill>
        <p:spPr bwMode="auto">
          <a:xfrm>
            <a:off x="5433553" y="1268760"/>
            <a:ext cx="3710447" cy="5589240"/>
          </a:xfrm>
          <a:prstGeom prst="rect">
            <a:avLst/>
          </a:prstGeom>
          <a:noFill/>
        </p:spPr>
      </p:pic>
      <p:pic>
        <p:nvPicPr>
          <p:cNvPr id="9" name="Symbol zastępczy zawartości 8" descr="DSC_016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984" t="9042" r="70859"/>
          <a:stretch>
            <a:fillRect/>
          </a:stretch>
        </p:blipFill>
        <p:spPr>
          <a:xfrm>
            <a:off x="3059832" y="1196752"/>
            <a:ext cx="2372177" cy="5445224"/>
          </a:xfrm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8912" r="11286"/>
          <a:stretch>
            <a:fillRect/>
          </a:stretch>
        </p:blipFill>
        <p:spPr>
          <a:xfrm>
            <a:off x="0" y="1124744"/>
            <a:ext cx="2818580" cy="2703526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Laureatka Daria Urban  oraz Grzegorz Grabowski, Dyrektor Publicznego Gimnazjum z Oddziałami Integracyjnymi im. Noblistów Polskich w Przasnyszu</a:t>
            </a:r>
            <a:b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</a:b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 i koordynator wolontariatu Lidia Żbikowska – </a:t>
            </a:r>
            <a:r>
              <a:rPr lang="pl-PL" sz="2000" dirty="0" err="1" smtClean="0">
                <a:solidFill>
                  <a:srgbClr val="0000FF"/>
                </a:solidFill>
                <a:latin typeface="Albertus" pitchFamily="34" charset="0"/>
              </a:rPr>
              <a:t>Jeronim</a:t>
            </a: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/>
            </a:r>
            <a:b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</a:br>
            <a:endParaRPr lang="pl-PL" sz="2000" dirty="0">
              <a:solidFill>
                <a:srgbClr val="0000FF"/>
              </a:solidFill>
              <a:latin typeface="Albertus" pitchFamily="34" charset="0"/>
            </a:endParaRPr>
          </a:p>
        </p:txBody>
      </p:sp>
      <p:pic>
        <p:nvPicPr>
          <p:cNvPr id="629762" name="Picture 2" descr="C:\Documents and Settings\admin\Pulpit\Gala Wolontariatu 06.04.2017\DSC_0234.JPG"/>
          <p:cNvPicPr>
            <a:picLocks noChangeAspect="1" noChangeArrowheads="1"/>
          </p:cNvPicPr>
          <p:nvPr/>
        </p:nvPicPr>
        <p:blipFill>
          <a:blip r:embed="rId3" cstate="print"/>
          <a:srcRect l="40504" t="2761" r="1620" b="14357"/>
          <a:stretch>
            <a:fillRect/>
          </a:stretch>
        </p:blipFill>
        <p:spPr bwMode="auto">
          <a:xfrm>
            <a:off x="2195736" y="2910045"/>
            <a:ext cx="3757972" cy="3947955"/>
          </a:xfrm>
          <a:prstGeom prst="rect">
            <a:avLst/>
          </a:prstGeom>
          <a:noFill/>
        </p:spPr>
      </p:pic>
      <p:pic>
        <p:nvPicPr>
          <p:cNvPr id="6" name="Symbol zastępczy zawartości 5" descr="DSC_007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534030" y="1196752"/>
            <a:ext cx="3609970" cy="4525962"/>
          </a:xfrm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3862"/>
          <a:stretch>
            <a:fillRect/>
          </a:stretch>
        </p:blipFill>
        <p:spPr>
          <a:xfrm>
            <a:off x="0" y="1124744"/>
            <a:ext cx="4054752" cy="4104456"/>
          </a:xfrm>
        </p:spPr>
      </p:pic>
      <p:pic>
        <p:nvPicPr>
          <p:cNvPr id="6" name="Symbol zastępczy zawartości 5" descr="DSC_00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7825" r="8541"/>
          <a:stretch>
            <a:fillRect/>
          </a:stretch>
        </p:blipFill>
        <p:spPr>
          <a:xfrm>
            <a:off x="6193559" y="1124744"/>
            <a:ext cx="2950441" cy="3683106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Laureatka Marlena </a:t>
            </a:r>
            <a:r>
              <a:rPr lang="pl-PL" sz="2000" dirty="0" err="1" smtClean="0">
                <a:solidFill>
                  <a:srgbClr val="0000FF"/>
                </a:solidFill>
                <a:latin typeface="Albertus" pitchFamily="34" charset="0"/>
              </a:rPr>
              <a:t>Goździewska</a:t>
            </a: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 oraz Hanna Tomaszewska Dyrektor Szkoły Podstawowej nr 2 im. Henryka Sienkiewicza w Przasnyszu </a:t>
            </a:r>
            <a:b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</a:b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i koordynator wolontariatu Joanna Czaplicka – Żywiec</a:t>
            </a:r>
            <a:endParaRPr lang="pl-PL" sz="2000" dirty="0">
              <a:solidFill>
                <a:srgbClr val="0000FF"/>
              </a:solidFill>
              <a:latin typeface="Albertus" pitchFamily="34" charset="0"/>
            </a:endParaRPr>
          </a:p>
        </p:txBody>
      </p:sp>
      <p:pic>
        <p:nvPicPr>
          <p:cNvPr id="7" name="Picture 2" descr="C:\Documents and Settings\admin\Pulpit\Gala Wolontariatu 06.04.2017\DSC_0168.JPG"/>
          <p:cNvPicPr>
            <a:picLocks noChangeAspect="1" noChangeArrowheads="1"/>
          </p:cNvPicPr>
          <p:nvPr/>
        </p:nvPicPr>
        <p:blipFill>
          <a:blip r:embed="rId4" cstate="print"/>
          <a:srcRect l="42095" t="30292" r="31724" b="41466"/>
          <a:stretch>
            <a:fillRect/>
          </a:stretch>
        </p:blipFill>
        <p:spPr bwMode="auto">
          <a:xfrm>
            <a:off x="2915816" y="3971095"/>
            <a:ext cx="3997150" cy="2886905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Bell MT" pitchFamily="18" charset="0"/>
              </a:rPr>
              <a:t>Julia Grabowska 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Mały Wolontariusz Roku 2016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 Szkoły Podstawowej nr 1 z Oddziałami Integracyjnymi 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im. Kawalerów Orderu Uśmiechu w Przasnyszu </a:t>
            </a:r>
            <a:endParaRPr lang="pl-PL" sz="2000" dirty="0">
              <a:solidFill>
                <a:schemeClr val="tx1"/>
              </a:solidFill>
              <a:latin typeface="Bell MT" pitchFamily="18" charset="0"/>
            </a:endParaRPr>
          </a:p>
        </p:txBody>
      </p:sp>
      <p:pic>
        <p:nvPicPr>
          <p:cNvPr id="5" name="Symbol zastępczy zawartości 4" descr="IMG_20161201_1447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2060848"/>
            <a:ext cx="4230621" cy="317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IMG_20161208_0845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060848"/>
            <a:ext cx="403860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3366" r="14257" b="3810"/>
          <a:stretch>
            <a:fillRect/>
          </a:stretch>
        </p:blipFill>
        <p:spPr>
          <a:xfrm>
            <a:off x="0" y="1052736"/>
            <a:ext cx="4139952" cy="3859338"/>
          </a:xfrm>
        </p:spPr>
      </p:pic>
      <p:pic>
        <p:nvPicPr>
          <p:cNvPr id="6" name="Symbol zastępczy zawartości 5" descr="DSC_00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1584" t="19988" r="21386" b="10660"/>
          <a:stretch>
            <a:fillRect/>
          </a:stretch>
        </p:blipFill>
        <p:spPr>
          <a:xfrm>
            <a:off x="2900073" y="3717032"/>
            <a:ext cx="4534699" cy="3140968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Laureatka Justyna Jeżowska oraz Andrzej Brocki Dyrektor Zespołu Szkół </a:t>
            </a:r>
            <a:r>
              <a:rPr lang="pl-PL" sz="2000" dirty="0" err="1" smtClean="0">
                <a:solidFill>
                  <a:srgbClr val="0000FF"/>
                </a:solidFill>
                <a:latin typeface="Albertus" pitchFamily="34" charset="0"/>
              </a:rPr>
              <a:t>Ponadgimnazjalnych</a:t>
            </a: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 im. </a:t>
            </a:r>
            <a:r>
              <a:rPr lang="pl-PL" sz="2000" dirty="0" err="1" smtClean="0">
                <a:solidFill>
                  <a:srgbClr val="0000FF"/>
                </a:solidFill>
                <a:latin typeface="Albertus" pitchFamily="34" charset="0"/>
              </a:rPr>
              <a:t>mjra</a:t>
            </a: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 Henryka Sucharskiego w Przasnyszu</a:t>
            </a:r>
            <a:b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</a:b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 i koordynator wolontariatu Aneta Wolińska</a:t>
            </a:r>
            <a:endParaRPr lang="pl-PL" sz="2000" dirty="0">
              <a:solidFill>
                <a:srgbClr val="0000FF"/>
              </a:solidFill>
              <a:latin typeface="Albertus" pitchFamily="34" charset="0"/>
            </a:endParaRPr>
          </a:p>
        </p:txBody>
      </p:sp>
      <p:pic>
        <p:nvPicPr>
          <p:cNvPr id="628738" name="Picture 2" descr="C:\Documents and Settings\admin\Pulpit\Gala Wolontariatu 06.04.2017\DSC_0180.JPG"/>
          <p:cNvPicPr>
            <a:picLocks noChangeAspect="1" noChangeArrowheads="1"/>
          </p:cNvPicPr>
          <p:nvPr/>
        </p:nvPicPr>
        <p:blipFill>
          <a:blip r:embed="rId4" cstate="print"/>
          <a:srcRect l="5030" t="14176" r="77734" b="5799"/>
          <a:stretch>
            <a:fillRect/>
          </a:stretch>
        </p:blipFill>
        <p:spPr bwMode="auto">
          <a:xfrm>
            <a:off x="-1980728" y="2150446"/>
            <a:ext cx="1428383" cy="4707554"/>
          </a:xfrm>
          <a:prstGeom prst="rect">
            <a:avLst/>
          </a:prstGeom>
          <a:noFill/>
        </p:spPr>
      </p:pic>
      <p:pic>
        <p:nvPicPr>
          <p:cNvPr id="628739" name="Picture 3" descr="C:\Documents and Settings\admin\Pulpit\Gala Wolontariatu 06.04.2017\DSC_0182.JPG"/>
          <p:cNvPicPr>
            <a:picLocks noChangeAspect="1" noChangeArrowheads="1"/>
          </p:cNvPicPr>
          <p:nvPr/>
        </p:nvPicPr>
        <p:blipFill>
          <a:blip r:embed="rId5" cstate="print"/>
          <a:srcRect l="45145" t="33720" r="42095" b="4557"/>
          <a:stretch>
            <a:fillRect/>
          </a:stretch>
        </p:blipFill>
        <p:spPr bwMode="auto">
          <a:xfrm>
            <a:off x="7432823" y="1052736"/>
            <a:ext cx="1711177" cy="5544616"/>
          </a:xfrm>
          <a:prstGeom prst="rect">
            <a:avLst/>
          </a:prstGeom>
          <a:noFill/>
        </p:spPr>
      </p:pic>
      <p:pic>
        <p:nvPicPr>
          <p:cNvPr id="628740" name="Picture 4" descr="C:\Documents and Settings\admin\Pulpit\Gala Wolontariatu 06.04.2017\DSC_0181.JPG"/>
          <p:cNvPicPr>
            <a:picLocks noChangeAspect="1" noChangeArrowheads="1"/>
          </p:cNvPicPr>
          <p:nvPr/>
        </p:nvPicPr>
        <p:blipFill>
          <a:blip r:embed="rId6" cstate="print"/>
          <a:srcRect l="24403" t="26885" r="57347" b="45144"/>
          <a:stretch>
            <a:fillRect/>
          </a:stretch>
        </p:blipFill>
        <p:spPr bwMode="auto">
          <a:xfrm>
            <a:off x="4572000" y="1124744"/>
            <a:ext cx="2465058" cy="2530031"/>
          </a:xfrm>
          <a:prstGeom prst="rect">
            <a:avLst/>
          </a:prstGeom>
          <a:noFill/>
        </p:spPr>
      </p:pic>
      <p:pic>
        <p:nvPicPr>
          <p:cNvPr id="628741" name="Picture 5" descr="C:\Documents and Settings\admin\Pulpit\Gala Wolontariatu 06.04.2017\DSC_0181.JPG"/>
          <p:cNvPicPr>
            <a:picLocks noChangeAspect="1" noChangeArrowheads="1"/>
          </p:cNvPicPr>
          <p:nvPr/>
        </p:nvPicPr>
        <p:blipFill>
          <a:blip r:embed="rId7" cstate="print"/>
          <a:srcRect l="58872" t="27796" r="28673" b="10480"/>
          <a:stretch>
            <a:fillRect/>
          </a:stretch>
        </p:blipFill>
        <p:spPr bwMode="auto">
          <a:xfrm>
            <a:off x="-2988840" y="548680"/>
            <a:ext cx="1311486" cy="4352374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96952"/>
            <a:ext cx="4948104" cy="3312368"/>
          </a:xfrm>
        </p:spPr>
      </p:pic>
      <p:pic>
        <p:nvPicPr>
          <p:cNvPr id="6" name="Symbol zastępczy zawartości 5" descr="DSC_00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491" t="18227" r="14337" b="30986"/>
          <a:stretch>
            <a:fillRect/>
          </a:stretch>
        </p:blipFill>
        <p:spPr>
          <a:xfrm>
            <a:off x="0" y="908720"/>
            <a:ext cx="4924455" cy="2088232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 Wojciech Ostrowski oraz Małgorzata Sobiesiak Dyrektor Miejskiej Biblioteki Publicznej w Przasnyszu i koordynator wolontariatu Wanda Zagroba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627714" name="Picture 2" descr="C:\Documents and Settings\admin\Pulpit\Gala Wolontariatu 06.04.2017\DSC_0193.JPG"/>
          <p:cNvPicPr>
            <a:picLocks noChangeAspect="1" noChangeArrowheads="1"/>
          </p:cNvPicPr>
          <p:nvPr/>
        </p:nvPicPr>
        <p:blipFill>
          <a:blip r:embed="rId4" cstate="print"/>
          <a:srcRect l="33554" t="31897" r="47586" b="35998"/>
          <a:stretch>
            <a:fillRect/>
          </a:stretch>
        </p:blipFill>
        <p:spPr bwMode="auto">
          <a:xfrm>
            <a:off x="4860032" y="1412776"/>
            <a:ext cx="4106259" cy="4680520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370" t="9604" r="4494" b="27940"/>
          <a:stretch>
            <a:fillRect/>
          </a:stretch>
        </p:blipFill>
        <p:spPr>
          <a:xfrm>
            <a:off x="0" y="2420888"/>
            <a:ext cx="3714711" cy="3240360"/>
          </a:xfrm>
        </p:spPr>
      </p:pic>
      <p:pic>
        <p:nvPicPr>
          <p:cNvPr id="6" name="Symbol zastępczy zawartości 5" descr="DSC_00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6782" t="8749" r="9688"/>
          <a:stretch>
            <a:fillRect/>
          </a:stretch>
        </p:blipFill>
        <p:spPr>
          <a:xfrm>
            <a:off x="3491880" y="1745432"/>
            <a:ext cx="3841267" cy="5112568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pPr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Laureatka Maria Brzostek oraz Siostra Waleria </a:t>
            </a:r>
            <a:r>
              <a:rPr lang="pl-PL" sz="2000" dirty="0" err="1" smtClean="0">
                <a:solidFill>
                  <a:srgbClr val="0000FF"/>
                </a:solidFill>
                <a:latin typeface="Albertus" pitchFamily="34" charset="0"/>
              </a:rPr>
              <a:t>Postek</a:t>
            </a: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 ze Zgromadzenia Sióstr Miłosierdzia św. Wincentego a` Paulo w Przasnyszu</a:t>
            </a:r>
            <a:endParaRPr lang="pl-PL" sz="2000" dirty="0">
              <a:solidFill>
                <a:srgbClr val="0000FF"/>
              </a:solidFill>
              <a:latin typeface="Albertus" pitchFamily="34" charset="0"/>
            </a:endParaRPr>
          </a:p>
        </p:txBody>
      </p:sp>
      <p:pic>
        <p:nvPicPr>
          <p:cNvPr id="626690" name="Picture 2" descr="C:\Documents and Settings\admin\Pulpit\Gala Wolontariatu 06.04.2017\DSC_0159.JPG"/>
          <p:cNvPicPr>
            <a:picLocks noChangeAspect="1" noChangeArrowheads="1"/>
          </p:cNvPicPr>
          <p:nvPr/>
        </p:nvPicPr>
        <p:blipFill>
          <a:blip r:embed="rId4" cstate="print"/>
          <a:srcRect l="63886" t="5773"/>
          <a:stretch>
            <a:fillRect/>
          </a:stretch>
        </p:blipFill>
        <p:spPr bwMode="auto">
          <a:xfrm>
            <a:off x="7333982" y="1673424"/>
            <a:ext cx="1810018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_008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8142" t="11135" r="3053"/>
          <a:stretch>
            <a:fillRect/>
          </a:stretch>
        </p:blipFill>
        <p:spPr>
          <a:xfrm>
            <a:off x="0" y="980728"/>
            <a:ext cx="2529385" cy="3240361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Laureatka Ewelina Drabińska oraz Arkadiusz </a:t>
            </a:r>
            <a:r>
              <a:rPr lang="pl-PL" sz="2000" dirty="0" err="1" smtClean="0">
                <a:solidFill>
                  <a:srgbClr val="0000FF"/>
                </a:solidFill>
                <a:latin typeface="Albertus" pitchFamily="34" charset="0"/>
              </a:rPr>
              <a:t>Siejka</a:t>
            </a:r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, Dyrektor Szkoły Podstawowej nr 1 z Oddziałami Integracyjnymi im. Kawalerów Orderu Uśmiechu w Przasnyszu  i koordynator wolontariatu Barbara Bieńkowska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625666" name="Picture 2" descr="C:\Documents and Settings\admin\Pulpit\Gala Wolontariatu 06.04.2017\DSC_0172.JPG"/>
          <p:cNvPicPr>
            <a:picLocks noChangeAspect="1" noChangeArrowheads="1"/>
          </p:cNvPicPr>
          <p:nvPr/>
        </p:nvPicPr>
        <p:blipFill>
          <a:blip r:embed="rId3" cstate="print"/>
          <a:srcRect t="15037" r="75039" b="23239"/>
          <a:stretch>
            <a:fillRect/>
          </a:stretch>
        </p:blipFill>
        <p:spPr bwMode="auto">
          <a:xfrm>
            <a:off x="5687616" y="1134256"/>
            <a:ext cx="3456384" cy="5723744"/>
          </a:xfrm>
          <a:prstGeom prst="rect">
            <a:avLst/>
          </a:prstGeom>
          <a:noFill/>
        </p:spPr>
      </p:pic>
      <p:pic>
        <p:nvPicPr>
          <p:cNvPr id="5" name="Symbol zastępczy zawartości 4" descr="DSC_009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27624" t="9328" r="20495"/>
          <a:stretch>
            <a:fillRect/>
          </a:stretch>
        </p:blipFill>
        <p:spPr>
          <a:xfrm>
            <a:off x="1835696" y="2348880"/>
            <a:ext cx="3853728" cy="4509120"/>
          </a:xfrm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802" t="5330" r="35644" b="2665"/>
          <a:stretch>
            <a:fillRect/>
          </a:stretch>
        </p:blipFill>
        <p:spPr>
          <a:xfrm>
            <a:off x="0" y="1628800"/>
            <a:ext cx="4209187" cy="4752528"/>
          </a:xfrm>
        </p:spPr>
      </p:pic>
      <p:pic>
        <p:nvPicPr>
          <p:cNvPr id="6" name="Symbol zastępczy zawartości 5" descr="DSC_00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5149" t="3998" r="26733" b="45306"/>
          <a:stretch>
            <a:fillRect/>
          </a:stretch>
        </p:blipFill>
        <p:spPr>
          <a:xfrm>
            <a:off x="3965165" y="1124744"/>
            <a:ext cx="5178835" cy="3024336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000" dirty="0" smtClean="0">
                <a:solidFill>
                  <a:srgbClr val="0000FF"/>
                </a:solidFill>
                <a:latin typeface="Albertus" pitchFamily="34" charset="0"/>
              </a:rPr>
              <a:t>Laureatka Urszula Hanna Bojarska oraz Hanna Tomaszewska Dyrektor Szkoły Podstawowej nr 2 im. Henryka Sienkiewicza w Przasnyszu i koordynator wolontariatu Joanna Czaplicka – Żywiec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624642" name="Picture 2" descr="C:\Documents and Settings\admin\Pulpit\Gala Wolontariatu 06.04.2017\DSC_0168.JPG"/>
          <p:cNvPicPr>
            <a:picLocks noChangeAspect="1" noChangeArrowheads="1"/>
          </p:cNvPicPr>
          <p:nvPr/>
        </p:nvPicPr>
        <p:blipFill>
          <a:blip r:embed="rId4" cstate="print"/>
          <a:srcRect l="42095" t="26429" r="31724" b="41466"/>
          <a:stretch>
            <a:fillRect/>
          </a:stretch>
        </p:blipFill>
        <p:spPr bwMode="auto">
          <a:xfrm>
            <a:off x="4067944" y="3576160"/>
            <a:ext cx="3997150" cy="3281840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8713" t="19988" r="28515" b="10660"/>
          <a:stretch>
            <a:fillRect/>
          </a:stretch>
        </p:blipFill>
        <p:spPr>
          <a:xfrm>
            <a:off x="0" y="1188977"/>
            <a:ext cx="3203847" cy="2818841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Laureatka Milena </a:t>
            </a:r>
            <a:r>
              <a:rPr lang="pl-PL" sz="2200" dirty="0" err="1" smtClean="0">
                <a:solidFill>
                  <a:srgbClr val="0000FF"/>
                </a:solidFill>
                <a:latin typeface="Albertus" pitchFamily="34" charset="0"/>
              </a:rPr>
              <a:t>Kurzyńska</a:t>
            </a: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 oraz Siostra Dyrektor Waleria </a:t>
            </a:r>
            <a:r>
              <a:rPr lang="pl-PL" sz="2200" dirty="0" err="1" smtClean="0">
                <a:solidFill>
                  <a:srgbClr val="0000FF"/>
                </a:solidFill>
                <a:latin typeface="Albertus" pitchFamily="34" charset="0"/>
              </a:rPr>
              <a:t>Postek</a:t>
            </a: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, Dyrektor Domu Pomocy Społecznej Zgromadzenia Sióstr Miłosierdzia św. Wincentego a Paulo w Przasnyszu i Ewa Wojciechowska, pracownik DPS Przasnysz, ul. Świerczewo 9 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623618" name="Picture 2" descr="C:\Documents and Settings\admin\Pulpit\Gala Wolontariatu 06.04.2017\DSC_0160.JPG"/>
          <p:cNvPicPr>
            <a:picLocks noChangeAspect="1" noChangeArrowheads="1"/>
          </p:cNvPicPr>
          <p:nvPr/>
        </p:nvPicPr>
        <p:blipFill>
          <a:blip r:embed="rId3" cstate="print"/>
          <a:srcRect l="15557" t="6379" r="25623"/>
          <a:stretch>
            <a:fillRect/>
          </a:stretch>
        </p:blipFill>
        <p:spPr bwMode="auto">
          <a:xfrm>
            <a:off x="5360277" y="1268760"/>
            <a:ext cx="3783723" cy="4032448"/>
          </a:xfrm>
          <a:prstGeom prst="rect">
            <a:avLst/>
          </a:prstGeom>
          <a:noFill/>
        </p:spPr>
      </p:pic>
      <p:pic>
        <p:nvPicPr>
          <p:cNvPr id="6" name="Symbol zastępczy zawartości 5" descr="DSC_009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6931" t="14658" r="27624"/>
          <a:stretch>
            <a:fillRect/>
          </a:stretch>
        </p:blipFill>
        <p:spPr>
          <a:xfrm>
            <a:off x="2411760" y="3318910"/>
            <a:ext cx="3434370" cy="3539090"/>
          </a:xfrm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0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7129"/>
          <a:stretch>
            <a:fillRect/>
          </a:stretch>
        </p:blipFill>
        <p:spPr>
          <a:xfrm>
            <a:off x="1691680" y="1340768"/>
            <a:ext cx="4860032" cy="3503203"/>
          </a:xfrm>
        </p:spPr>
      </p:pic>
      <p:pic>
        <p:nvPicPr>
          <p:cNvPr id="6" name="Symbol zastępczy zawartości 5" descr="DSC_00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6040" t="17323" r="20495" b="29316"/>
          <a:stretch>
            <a:fillRect/>
          </a:stretch>
        </p:blipFill>
        <p:spPr>
          <a:xfrm>
            <a:off x="1663759" y="4005064"/>
            <a:ext cx="5068481" cy="2852936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Laureatki Alicja Adamczyk, Patrycja Bączek, Ewa </a:t>
            </a:r>
            <a:r>
              <a:rPr lang="pl-PL" sz="2200" dirty="0" err="1" smtClean="0">
                <a:solidFill>
                  <a:srgbClr val="0000FF"/>
                </a:solidFill>
                <a:latin typeface="Albertus" pitchFamily="34" charset="0"/>
              </a:rPr>
              <a:t>Leleniewska</a:t>
            </a: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 oraz Jolanta Gołębiewska, Dyrektor Zespołu Szkolno – Rewalidacyjno – Wychowawczego „JESTEM” </a:t>
            </a:r>
            <a:endParaRPr lang="pl-PL" sz="2200" dirty="0">
              <a:solidFill>
                <a:srgbClr val="0000FF"/>
              </a:solidFill>
              <a:latin typeface="Albertus" pitchFamily="34" charset="0"/>
            </a:endParaRPr>
          </a:p>
        </p:txBody>
      </p:sp>
      <p:pic>
        <p:nvPicPr>
          <p:cNvPr id="622594" name="Picture 2" descr="C:\Documents and Settings\admin\Pulpit\Gala Wolontariatu 06.04.2017\DSC_0113.JPG"/>
          <p:cNvPicPr>
            <a:picLocks noChangeAspect="1" noChangeArrowheads="1"/>
          </p:cNvPicPr>
          <p:nvPr/>
        </p:nvPicPr>
        <p:blipFill>
          <a:blip r:embed="rId4" cstate="print"/>
          <a:srcRect l="30549" t="28330" r="61511" b="53288"/>
          <a:stretch>
            <a:fillRect/>
          </a:stretch>
        </p:blipFill>
        <p:spPr bwMode="auto">
          <a:xfrm>
            <a:off x="6516216" y="1340768"/>
            <a:ext cx="2437992" cy="3456384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1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7822" t="18655" r="24059"/>
          <a:stretch>
            <a:fillRect/>
          </a:stretch>
        </p:blipFill>
        <p:spPr>
          <a:xfrm>
            <a:off x="-91156" y="1556792"/>
            <a:ext cx="2689620" cy="2520280"/>
          </a:xfrm>
        </p:spPr>
      </p:pic>
      <p:pic>
        <p:nvPicPr>
          <p:cNvPr id="6" name="Symbol zastępczy zawartości 5" descr="DSC_01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9604" t="9328" r="24059"/>
          <a:stretch>
            <a:fillRect/>
          </a:stretch>
        </p:blipFill>
        <p:spPr>
          <a:xfrm>
            <a:off x="2483768" y="1628800"/>
            <a:ext cx="4852953" cy="5229200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Laureatka Klaudia Zawadzka oraz Dyrektor Publicznego Przedszkola nr 2 z Oddziałami Integracyjnymi w Przasnyszu, Małgorzata Osowska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21570" name="Picture 2" descr="C:\Documents and Settings\admin\Pulpit\Gala Wolontariatu 06.04.2017\DSC_0186.JPG"/>
          <p:cNvPicPr>
            <a:picLocks noChangeAspect="1" noChangeArrowheads="1"/>
          </p:cNvPicPr>
          <p:nvPr/>
        </p:nvPicPr>
        <p:blipFill>
          <a:blip r:embed="rId4" cstate="print"/>
          <a:srcRect l="7799" t="19627" r="57192" b="4618"/>
          <a:stretch>
            <a:fillRect/>
          </a:stretch>
        </p:blipFill>
        <p:spPr bwMode="auto">
          <a:xfrm>
            <a:off x="7308304" y="895395"/>
            <a:ext cx="1835696" cy="5962605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1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802" t="13325" r="32079"/>
          <a:stretch>
            <a:fillRect/>
          </a:stretch>
        </p:blipFill>
        <p:spPr>
          <a:xfrm>
            <a:off x="0" y="980728"/>
            <a:ext cx="3029101" cy="3024336"/>
          </a:xfrm>
        </p:spPr>
      </p:pic>
      <p:pic>
        <p:nvPicPr>
          <p:cNvPr id="6" name="Symbol zastępczy zawartości 5" descr="DSC_01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193" t="10340" r="6231"/>
          <a:stretch>
            <a:fillRect/>
          </a:stretch>
        </p:blipFill>
        <p:spPr>
          <a:xfrm>
            <a:off x="4427983" y="1556792"/>
            <a:ext cx="3214021" cy="4248472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440160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Laureat Szymon Łazarz oraz Ks. Kanonik mgr Romuald Ciesielski Proboszcz Parafii Chrystusa Zbawiciela w Przasnyszu i Prezes Parafialno – Uczniowskiego Klubu Sportowego Bogdan Ćwiek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20546" name="Picture 2" descr="C:\Documents and Settings\admin\Pulpit\Gala Wolontariatu 06.04.2017\DSC_0195.JPG"/>
          <p:cNvPicPr>
            <a:picLocks noChangeAspect="1" noChangeArrowheads="1"/>
          </p:cNvPicPr>
          <p:nvPr/>
        </p:nvPicPr>
        <p:blipFill>
          <a:blip r:embed="rId4" cstate="print"/>
          <a:srcRect l="41180" t="26885" r="45450" b="15037"/>
          <a:stretch>
            <a:fillRect/>
          </a:stretch>
        </p:blipFill>
        <p:spPr bwMode="auto">
          <a:xfrm>
            <a:off x="7560534" y="2249488"/>
            <a:ext cx="1583466" cy="4608512"/>
          </a:xfrm>
          <a:prstGeom prst="rect">
            <a:avLst/>
          </a:prstGeom>
          <a:noFill/>
        </p:spPr>
      </p:pic>
      <p:pic>
        <p:nvPicPr>
          <p:cNvPr id="620547" name="Picture 3" descr="C:\Documents and Settings\admin\Pulpit\Gala Wolontariatu 06.04.2017\DSC_0143.JPG"/>
          <p:cNvPicPr>
            <a:picLocks noChangeAspect="1" noChangeArrowheads="1"/>
          </p:cNvPicPr>
          <p:nvPr/>
        </p:nvPicPr>
        <p:blipFill>
          <a:blip r:embed="rId5" cstate="print"/>
          <a:srcRect l="20743" t="18227" r="57042" b="13214"/>
          <a:stretch>
            <a:fillRect/>
          </a:stretch>
        </p:blipFill>
        <p:spPr bwMode="auto">
          <a:xfrm>
            <a:off x="2555776" y="2776265"/>
            <a:ext cx="1975211" cy="4081735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_01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4038600" cy="4502144"/>
          </a:xfrm>
        </p:spPr>
      </p:pic>
      <p:pic>
        <p:nvPicPr>
          <p:cNvPr id="6" name="Symbol zastępczy zawartości 5" descr="DSC_01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75856" y="2332038"/>
            <a:ext cx="3886403" cy="4525962"/>
          </a:xfr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188640"/>
            <a:ext cx="939653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Laureatka Katarzyna Wendt oraz Joanna </a:t>
            </a:r>
            <a:r>
              <a:rPr lang="pl-PL" sz="2200" dirty="0" err="1" smtClean="0">
                <a:solidFill>
                  <a:srgbClr val="0000FF"/>
                </a:solidFill>
                <a:latin typeface="Albertus" pitchFamily="34" charset="0"/>
              </a:rPr>
              <a:t>Janusewicz</a:t>
            </a: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 i Magdalena Marek z Mazowieckiego Instytutu Kultury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19522" name="Picture 2" descr="C:\Documents and Settings\admin\Pulpit\Gala Wolontariatu 06.04.2017\DSC_0150.JPG"/>
          <p:cNvPicPr>
            <a:picLocks noChangeAspect="1" noChangeArrowheads="1"/>
          </p:cNvPicPr>
          <p:nvPr/>
        </p:nvPicPr>
        <p:blipFill>
          <a:blip r:embed="rId4" cstate="print"/>
          <a:srcRect l="35365" t="8202" r="11286" b="35998"/>
          <a:stretch>
            <a:fillRect/>
          </a:stretch>
        </p:blipFill>
        <p:spPr bwMode="auto">
          <a:xfrm>
            <a:off x="5832337" y="692696"/>
            <a:ext cx="3311663" cy="2318909"/>
          </a:xfrm>
          <a:prstGeom prst="rect">
            <a:avLst/>
          </a:prstGeom>
          <a:noFill/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Dari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556792"/>
            <a:ext cx="4296470" cy="4296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effectLst/>
                <a:latin typeface="Bell MT" pitchFamily="18" charset="0"/>
              </a:rPr>
              <a:t>Natalia Żołnowska i Daria Urban</a:t>
            </a:r>
            <a:r>
              <a:rPr lang="pl-PL" sz="2000" dirty="0" smtClean="0">
                <a:solidFill>
                  <a:schemeClr val="tx1"/>
                </a:solidFill>
                <a:effectLst/>
                <a:latin typeface="Bell MT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effectLst/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effectLst/>
                <a:latin typeface="Bell MT" pitchFamily="18" charset="0"/>
              </a:rPr>
              <a:t>Wolontariusz Pracujący  w Publicznym Gimnazjum </a:t>
            </a:r>
            <a:br>
              <a:rPr lang="pl-PL" sz="2000" dirty="0" smtClean="0">
                <a:solidFill>
                  <a:schemeClr val="tx1"/>
                </a:solidFill>
                <a:effectLst/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effectLst/>
                <a:latin typeface="Bell MT" pitchFamily="18" charset="0"/>
              </a:rPr>
              <a:t> z Oddziałami Integracyjnymi im. Noblistów Polskich w Przasnyszu </a:t>
            </a:r>
            <a:r>
              <a:rPr lang="pl-PL" sz="2000" i="1" dirty="0" smtClean="0">
                <a:solidFill>
                  <a:schemeClr val="tx1"/>
                </a:solidFill>
                <a:effectLst/>
                <a:latin typeface="Bell MT" pitchFamily="18" charset="0"/>
              </a:rPr>
              <a:t/>
            </a:r>
            <a:br>
              <a:rPr lang="pl-PL" sz="2000" i="1" dirty="0" smtClean="0">
                <a:solidFill>
                  <a:schemeClr val="tx1"/>
                </a:solidFill>
                <a:effectLst/>
                <a:latin typeface="Bell MT" pitchFamily="18" charset="0"/>
              </a:rPr>
            </a:b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 descr="Natali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4104456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3995936" cy="620688"/>
          </a:xfrm>
        </p:spPr>
        <p:txBody>
          <a:bodyPr>
            <a:normAutofit fontScale="90000"/>
          </a:bodyPr>
          <a:lstStyle/>
          <a:p>
            <a:r>
              <a:rPr lang="pl-PL" sz="1800" dirty="0" smtClean="0">
                <a:solidFill>
                  <a:srgbClr val="0000FF"/>
                </a:solidFill>
                <a:latin typeface="Albertus" pitchFamily="34" charset="0"/>
              </a:rPr>
              <a:t>Nad  nagłośnieniem  uroczystości czuwał Mariusz Nawrocki</a:t>
            </a:r>
            <a:endParaRPr lang="pl-PL" sz="1800" dirty="0">
              <a:solidFill>
                <a:srgbClr val="0000FF"/>
              </a:solidFill>
              <a:latin typeface="Albertus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6021288"/>
            <a:ext cx="4716016" cy="836712"/>
          </a:xfrm>
        </p:spPr>
        <p:txBody>
          <a:bodyPr>
            <a:normAutofit/>
          </a:bodyPr>
          <a:lstStyle/>
          <a:p>
            <a:r>
              <a:rPr lang="pl-PL" sz="1600" b="1" dirty="0" smtClean="0">
                <a:latin typeface="Albertus" pitchFamily="34" charset="0"/>
              </a:rPr>
              <a:t>Obsługę multimedialną pełnili wolontariusze: Jakub Marciniak i Krystian Dominiki</a:t>
            </a:r>
            <a:endParaRPr lang="pl-PL" sz="1600" b="1" dirty="0">
              <a:latin typeface="Albertus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572000" y="5949280"/>
            <a:ext cx="4572000" cy="908720"/>
          </a:xfrm>
        </p:spPr>
        <p:txBody>
          <a:bodyPr>
            <a:normAutofit/>
          </a:bodyPr>
          <a:lstStyle/>
          <a:p>
            <a:r>
              <a:rPr lang="pl-PL" sz="1500" b="1" dirty="0" smtClean="0">
                <a:latin typeface="Albertus" pitchFamily="34" charset="0"/>
              </a:rPr>
              <a:t>Serwisem kawowym, krojeniem tortu oraz robieniem zdjęć zajęła się Justyna Kukawka z pomocą Karoliny Tomaszewskiej</a:t>
            </a:r>
            <a:endParaRPr lang="pl-PL" sz="1500" dirty="0">
              <a:latin typeface="Albertus" pitchFamily="34" charset="0"/>
            </a:endParaRPr>
          </a:p>
        </p:txBody>
      </p:sp>
      <p:pic>
        <p:nvPicPr>
          <p:cNvPr id="385025" name="Picture 1" descr="C:\Documents and Settings\admin\Pulpit\Justynka.JPG"/>
          <p:cNvPicPr>
            <a:picLocks noChangeAspect="1" noChangeArrowheads="1"/>
          </p:cNvPicPr>
          <p:nvPr/>
        </p:nvPicPr>
        <p:blipFill>
          <a:blip r:embed="rId3" cstate="print"/>
          <a:srcRect l="26263" t="10503" r="29939" b="39211"/>
          <a:stretch>
            <a:fillRect/>
          </a:stretch>
        </p:blipFill>
        <p:spPr bwMode="auto">
          <a:xfrm rot="5400000">
            <a:off x="3067651" y="3205157"/>
            <a:ext cx="3001238" cy="2584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5027" name="Picture 3" descr="C:\Documents and Settings\admin\Pulpit\Gala Wolontariatu 06.04.2017\DSC_0052.JPG"/>
          <p:cNvPicPr>
            <a:picLocks noChangeAspect="1" noChangeArrowheads="1"/>
          </p:cNvPicPr>
          <p:nvPr/>
        </p:nvPicPr>
        <p:blipFill>
          <a:blip r:embed="rId4" cstate="print"/>
          <a:srcRect l="11898" t="47385" r="72611" b="22326"/>
          <a:stretch>
            <a:fillRect/>
          </a:stretch>
        </p:blipFill>
        <p:spPr bwMode="auto">
          <a:xfrm>
            <a:off x="2051720" y="216149"/>
            <a:ext cx="2520280" cy="3299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ymbol zastępczy zawartości 14" descr="DSC_0128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 l="71074" t="28252" r="17997" b="53314"/>
          <a:stretch>
            <a:fillRect/>
          </a:stretch>
        </p:blipFill>
        <p:spPr>
          <a:xfrm>
            <a:off x="6012160" y="620688"/>
            <a:ext cx="2561188" cy="2891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6051" name="Picture 3" descr="C:\Documents and Settings\admin\Pulpit\Gala Wolontariatu 06.04.2017\DSC_0205.JPG"/>
          <p:cNvPicPr>
            <a:picLocks noChangeAspect="1" noChangeArrowheads="1"/>
          </p:cNvPicPr>
          <p:nvPr/>
        </p:nvPicPr>
        <p:blipFill>
          <a:blip r:embed="rId6" cstate="print"/>
          <a:srcRect l="33554" t="6835" r="17997" b="13214"/>
          <a:stretch>
            <a:fillRect/>
          </a:stretch>
        </p:blipFill>
        <p:spPr bwMode="auto">
          <a:xfrm>
            <a:off x="0" y="2564904"/>
            <a:ext cx="3053007" cy="3372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Symbol zastępczy zawartości 19" descr="DSC_0041.JPG"/>
          <p:cNvPicPr>
            <a:picLocks noGrp="1" noChangeAspect="1"/>
          </p:cNvPicPr>
          <p:nvPr>
            <p:ph sz="quarter" idx="2"/>
          </p:nvPr>
        </p:nvPicPr>
        <p:blipFill>
          <a:blip r:embed="rId7" cstate="print"/>
          <a:stretch>
            <a:fillRect/>
          </a:stretch>
        </p:blipFill>
        <p:spPr>
          <a:xfrm>
            <a:off x="5687616" y="3717032"/>
            <a:ext cx="3456384" cy="2313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txBody>
          <a:bodyPr>
            <a:normAutofit/>
          </a:bodyPr>
          <a:lstStyle/>
          <a:p>
            <a:pPr algn="ctr"/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Nad całością uroczystości czuwała Dyrektor Joanna Cieślik razem z koordynatorem wolontariatu Anną Beatą </a:t>
            </a:r>
            <a:r>
              <a:rPr lang="pl-PL" sz="2200" dirty="0" err="1" smtClean="0">
                <a:solidFill>
                  <a:srgbClr val="0000FF"/>
                </a:solidFill>
                <a:latin typeface="Albertus" pitchFamily="34" charset="0"/>
              </a:rPr>
              <a:t>Juklaniuk</a:t>
            </a: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 </a:t>
            </a:r>
            <a:b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</a:b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Uroczystość „od zaplecza” pilotowała Katarzyna </a:t>
            </a:r>
            <a:r>
              <a:rPr lang="pl-PL" sz="2200" dirty="0" err="1" smtClean="0">
                <a:solidFill>
                  <a:srgbClr val="0000FF"/>
                </a:solidFill>
                <a:latin typeface="Albertus" pitchFamily="34" charset="0"/>
              </a:rPr>
              <a:t>Banul</a:t>
            </a: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 - Żyra</a:t>
            </a:r>
            <a:b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</a:br>
            <a:r>
              <a:rPr lang="pl-PL" sz="2200" dirty="0" smtClean="0">
                <a:solidFill>
                  <a:srgbClr val="0000FF"/>
                </a:solidFill>
                <a:latin typeface="Albertus" pitchFamily="34" charset="0"/>
              </a:rPr>
              <a:t>Gościła nas w Muzeum Historycznym Dyrektor Agnieszka </a:t>
            </a:r>
            <a:r>
              <a:rPr lang="pl-PL" sz="2200" dirty="0" err="1" smtClean="0">
                <a:solidFill>
                  <a:srgbClr val="0000FF"/>
                </a:solidFill>
                <a:latin typeface="Albertus" pitchFamily="34" charset="0"/>
              </a:rPr>
              <a:t>Brykner</a:t>
            </a:r>
            <a:r>
              <a:rPr lang="pl-PL" sz="4400" dirty="0" smtClean="0">
                <a:solidFill>
                  <a:schemeClr val="tx1"/>
                </a:solidFill>
              </a:rPr>
              <a:t/>
            </a:r>
            <a:br>
              <a:rPr lang="pl-PL" sz="4400" dirty="0" smtClean="0">
                <a:solidFill>
                  <a:schemeClr val="tx1"/>
                </a:solidFill>
              </a:rPr>
            </a:br>
            <a:endParaRPr lang="pl-PL" dirty="0"/>
          </a:p>
        </p:txBody>
      </p:sp>
      <p:pic>
        <p:nvPicPr>
          <p:cNvPr id="3" name="Picture 4" descr="C:\Documents and Settings\admin\Pulpit\Gala Wolontariatu 06.04.2017\DSC_0062.JPG"/>
          <p:cNvPicPr>
            <a:picLocks noChangeAspect="1" noChangeArrowheads="1"/>
          </p:cNvPicPr>
          <p:nvPr/>
        </p:nvPicPr>
        <p:blipFill>
          <a:blip r:embed="rId2" cstate="print"/>
          <a:srcRect l="89950" t="18652" r="4406" b="67282"/>
          <a:stretch>
            <a:fillRect/>
          </a:stretch>
        </p:blipFill>
        <p:spPr bwMode="auto">
          <a:xfrm>
            <a:off x="0" y="1557280"/>
            <a:ext cx="2483768" cy="3410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C:\Documents and Settings\admin\Pulpit\Gala Wolontariatu 06.04.2017\DSC_0128.JPG"/>
          <p:cNvPicPr>
            <a:picLocks noChangeAspect="1" noChangeArrowheads="1"/>
          </p:cNvPicPr>
          <p:nvPr/>
        </p:nvPicPr>
        <p:blipFill>
          <a:blip r:embed="rId3" cstate="print"/>
          <a:srcRect l="31114" t="33165" r="51375" b="40099"/>
          <a:stretch>
            <a:fillRect/>
          </a:stretch>
        </p:blipFill>
        <p:spPr bwMode="auto">
          <a:xfrm>
            <a:off x="1835696" y="3717032"/>
            <a:ext cx="2827760" cy="2890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admin\Pulpit\Gala Wolontariatu 06.04.2017\DSC_0077.JPG"/>
          <p:cNvPicPr>
            <a:picLocks noChangeAspect="1" noChangeArrowheads="1"/>
          </p:cNvPicPr>
          <p:nvPr/>
        </p:nvPicPr>
        <p:blipFill>
          <a:blip r:embed="rId4" cstate="print"/>
          <a:srcRect l="56737" t="18683" r="24403" b="50580"/>
          <a:stretch>
            <a:fillRect/>
          </a:stretch>
        </p:blipFill>
        <p:spPr bwMode="auto">
          <a:xfrm>
            <a:off x="3851920" y="1412776"/>
            <a:ext cx="3133968" cy="3419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9" descr="DSC_0213.JPG"/>
          <p:cNvPicPr>
            <a:picLocks noChangeAspect="1"/>
          </p:cNvPicPr>
          <p:nvPr/>
        </p:nvPicPr>
        <p:blipFill>
          <a:blip r:embed="rId5" cstate="print"/>
          <a:srcRect l="75649" t="29619" r="10066" b="47390"/>
          <a:stretch>
            <a:fillRect/>
          </a:stretch>
        </p:blipFill>
        <p:spPr>
          <a:xfrm>
            <a:off x="6156176" y="3638067"/>
            <a:ext cx="2987824" cy="3219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131840" y="404665"/>
            <a:ext cx="6012160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700" b="1" dirty="0" err="1" smtClean="0">
                <a:solidFill>
                  <a:srgbClr val="1D4F2C"/>
                </a:solidFill>
                <a:latin typeface="CG Times" pitchFamily="18" charset="0"/>
              </a:rPr>
              <a:t>Miejski</a:t>
            </a:r>
            <a:r>
              <a:rPr lang="en-GB" sz="2700" b="1" dirty="0" smtClean="0">
                <a:solidFill>
                  <a:srgbClr val="1D4F2C"/>
                </a:solidFill>
                <a:latin typeface="CG Times" pitchFamily="18" charset="0"/>
              </a:rPr>
              <a:t> Ośrodek </a:t>
            </a:r>
            <a:r>
              <a:rPr lang="en-GB" sz="2700" b="1" dirty="0" err="1" smtClean="0">
                <a:solidFill>
                  <a:srgbClr val="1D4F2C"/>
                </a:solidFill>
                <a:latin typeface="CG Times" pitchFamily="18" charset="0"/>
              </a:rPr>
              <a:t>Pomocy</a:t>
            </a:r>
            <a:r>
              <a:rPr lang="en-GB" sz="2700" b="1" dirty="0" smtClean="0">
                <a:solidFill>
                  <a:srgbClr val="1D4F2C"/>
                </a:solidFill>
                <a:latin typeface="CG Times" pitchFamily="18" charset="0"/>
              </a:rPr>
              <a:t> Społecznej</a:t>
            </a:r>
            <a:r>
              <a:rPr lang="pl-PL" sz="2700" b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700" b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2700" b="1" dirty="0" smtClean="0">
                <a:solidFill>
                  <a:srgbClr val="1D4F2C"/>
                </a:solidFill>
                <a:latin typeface="CG Times" pitchFamily="18" charset="0"/>
              </a:rPr>
              <a:t>w Przasnyszu </a:t>
            </a:r>
            <a:r>
              <a:rPr lang="pl-PL" sz="2700" b="1" i="1" dirty="0" smtClean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700" b="1" i="1" dirty="0" smtClean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dirty="0" smtClean="0">
                <a:solidFill>
                  <a:srgbClr val="FF0000"/>
                </a:solidFill>
              </a:rPr>
              <a:t> XV – LECIE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WOLONTARIATU 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 W PRZASNYSZU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4000" dirty="0" smtClean="0">
                <a:solidFill>
                  <a:srgbClr val="0070C0"/>
                </a:solidFill>
                <a:latin typeface="Algerian" pitchFamily="82" charset="0"/>
              </a:rPr>
              <a:t>WOLONTARIUSZ ROKU 2016</a:t>
            </a:r>
            <a:endParaRPr lang="pl-PL" sz="4000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8278688" cy="3246394"/>
          </a:xfrm>
        </p:spPr>
        <p:txBody>
          <a:bodyPr>
            <a:normAutofit/>
          </a:bodyPr>
          <a:lstStyle/>
          <a:p>
            <a:pPr algn="just"/>
            <a:r>
              <a:rPr lang="pl-PL" sz="2000" dirty="0" smtClean="0">
                <a:latin typeface="Albertus" pitchFamily="34" charset="0"/>
              </a:rPr>
              <a:t>„…nie przyszliśmy na świat, aby „wegetować”, aby wygodnie spędzić życie, żeby uczynić z życia kanapę, która nas uśpi; przeciwnie, przyszliśmy z innego powodu, aby zostawić ślad.”</a:t>
            </a:r>
          </a:p>
          <a:p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</a:rPr>
              <a:t>Papież Franciszek</a:t>
            </a:r>
          </a:p>
          <a:p>
            <a:endParaRPr lang="pl-PL" sz="1600" dirty="0" smtClean="0">
              <a:solidFill>
                <a:srgbClr val="002060"/>
              </a:solidFill>
              <a:latin typeface="Albertus" pitchFamily="34" charset="0"/>
            </a:endParaRPr>
          </a:p>
          <a:p>
            <a:endParaRPr lang="pl-PL" sz="1600" dirty="0" smtClean="0">
              <a:solidFill>
                <a:srgbClr val="002060"/>
              </a:solidFill>
              <a:latin typeface="Albertus" pitchFamily="34" charset="0"/>
            </a:endParaRPr>
          </a:p>
          <a:p>
            <a:endParaRPr lang="pl-PL" sz="1600" dirty="0" smtClean="0">
              <a:solidFill>
                <a:srgbClr val="002060"/>
              </a:solidFill>
              <a:latin typeface="Albertus" pitchFamily="34" charset="0"/>
            </a:endParaRPr>
          </a:p>
          <a:p>
            <a:endParaRPr lang="pl-PL" sz="1600" dirty="0" smtClean="0">
              <a:solidFill>
                <a:srgbClr val="002060"/>
              </a:solidFill>
              <a:latin typeface="Albertus" pitchFamily="34" charset="0"/>
            </a:endParaRPr>
          </a:p>
          <a:p>
            <a:r>
              <a:rPr lang="pl-PL" sz="1600" dirty="0" smtClean="0">
                <a:solidFill>
                  <a:srgbClr val="002060"/>
                </a:solidFill>
                <a:latin typeface="Albertus" pitchFamily="34" charset="0"/>
              </a:rPr>
              <a:t>Przasnysz, 6 kwietnia 2017r.</a:t>
            </a:r>
          </a:p>
          <a:p>
            <a:r>
              <a:rPr lang="pl-PL" sz="1600" dirty="0" smtClean="0">
                <a:solidFill>
                  <a:srgbClr val="002060"/>
                </a:solidFill>
                <a:latin typeface="Albertus" pitchFamily="34" charset="0"/>
              </a:rPr>
              <a:t> </a:t>
            </a:r>
            <a:endParaRPr lang="pl-PL" sz="1600" dirty="0">
              <a:solidFill>
                <a:srgbClr val="002060"/>
              </a:solidFill>
              <a:latin typeface="Albertus" pitchFamily="34" charset="0"/>
            </a:endParaRPr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r:id="rId3" imgW="1865880" imgH="1865880" progId="">
                  <p:embed/>
                </p:oleObj>
              </mc:Choice>
              <mc:Fallback>
                <p:oleObj r:id="rId3" imgW="1865880" imgH="186588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2663825" cy="2595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0" y="6381328"/>
            <a:ext cx="6880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Prezentację przygotowała: Anna Beata </a:t>
            </a:r>
            <a:r>
              <a:rPr lang="pl-PL" b="1" dirty="0" err="1" smtClean="0"/>
              <a:t>Juklaniuk</a:t>
            </a:r>
            <a:endParaRPr lang="pl-PL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010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6706691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100" dirty="0" smtClean="0">
                <a:latin typeface="Bell MT" pitchFamily="18" charset="0"/>
              </a:rPr>
              <a:t>Marlena </a:t>
            </a:r>
            <a:r>
              <a:rPr lang="pl-PL" sz="3100" dirty="0" err="1" smtClean="0">
                <a:latin typeface="Bell MT" pitchFamily="18" charset="0"/>
              </a:rPr>
              <a:t>Goździewska</a:t>
            </a:r>
            <a:r>
              <a:rPr lang="pl-PL" sz="1800" dirty="0" smtClean="0">
                <a:latin typeface="Bell MT" pitchFamily="18" charset="0"/>
              </a:rPr>
              <a:t/>
            </a:r>
            <a:br>
              <a:rPr lang="pl-PL" sz="1800" dirty="0" smtClean="0"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 </a:t>
            </a:r>
            <a: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  <a:t>Wolontariusz Pracujący w Szkole Podstawowej nr 2 </a:t>
            </a:r>
            <a:b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  <a:t> im. H.Sienkiewicza w Przasnyszu 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endParaRPr lang="pl-PL" sz="2000" dirty="0">
              <a:solidFill>
                <a:schemeClr val="tx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olontariat dla graczyk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6807646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>
                <a:latin typeface="Bell MT" pitchFamily="18" charset="0"/>
              </a:rPr>
              <a:t>Justyna Jeżowska</a:t>
            </a:r>
            <a:r>
              <a:rPr lang="pl-PL" sz="2000" dirty="0" smtClean="0">
                <a:latin typeface="Bell MT" pitchFamily="18" charset="0"/>
              </a:rPr>
              <a:t/>
            </a:r>
            <a:br>
              <a:rPr lang="pl-PL" sz="2000" dirty="0" smtClean="0">
                <a:latin typeface="Bell MT" pitchFamily="18" charset="0"/>
              </a:rPr>
            </a:br>
            <a:r>
              <a:rPr lang="pl-PL" sz="2000" dirty="0" smtClean="0">
                <a:latin typeface="Bell MT" pitchFamily="18" charset="0"/>
              </a:rPr>
              <a:t>Wolontariusz pracujący w Zespole Szkół </a:t>
            </a:r>
            <a:r>
              <a:rPr lang="pl-PL" sz="2000" dirty="0" err="1" smtClean="0">
                <a:latin typeface="Bell MT" pitchFamily="18" charset="0"/>
              </a:rPr>
              <a:t>Ponadgimnazjalnych</a:t>
            </a:r>
            <a:r>
              <a:rPr lang="pl-PL" sz="2000" dirty="0" smtClean="0">
                <a:latin typeface="Bell MT" pitchFamily="18" charset="0"/>
              </a:rPr>
              <a:t/>
            </a:r>
            <a:br>
              <a:rPr lang="pl-PL" sz="2000" dirty="0" smtClean="0">
                <a:latin typeface="Bell MT" pitchFamily="18" charset="0"/>
              </a:rPr>
            </a:br>
            <a:r>
              <a:rPr lang="pl-PL" sz="2000" dirty="0" smtClean="0">
                <a:latin typeface="Bell MT" pitchFamily="18" charset="0"/>
              </a:rPr>
              <a:t> im. </a:t>
            </a:r>
            <a:r>
              <a:rPr lang="pl-PL" sz="2000" dirty="0" err="1" smtClean="0">
                <a:latin typeface="Bell MT" pitchFamily="18" charset="0"/>
              </a:rPr>
              <a:t>mjra</a:t>
            </a:r>
            <a:r>
              <a:rPr lang="pl-PL" sz="2000" dirty="0" smtClean="0">
                <a:latin typeface="Bell MT" pitchFamily="18" charset="0"/>
              </a:rPr>
              <a:t> </a:t>
            </a:r>
            <a:r>
              <a:rPr lang="pl-PL" sz="2000" dirty="0" err="1" smtClean="0">
                <a:latin typeface="Bell MT" pitchFamily="18" charset="0"/>
              </a:rPr>
              <a:t>H.Sucharskiego</a:t>
            </a:r>
            <a:r>
              <a:rPr lang="pl-PL" sz="2000" dirty="0" smtClean="0">
                <a:latin typeface="Bell MT" pitchFamily="18" charset="0"/>
              </a:rPr>
              <a:t> w Przasnyszu</a:t>
            </a:r>
            <a:endParaRPr lang="pl-PL" sz="2000" dirty="0">
              <a:latin typeface="Bell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41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371" y="2229644"/>
            <a:ext cx="4191429" cy="3143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IMG_41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7" y="2276872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Bell MT" pitchFamily="18" charset="0"/>
              </a:rPr>
              <a:t>Wojciech Ostrowski</a:t>
            </a:r>
            <a:r>
              <a:rPr lang="pl-PL" sz="2400" i="1" dirty="0" smtClean="0">
                <a:solidFill>
                  <a:schemeClr val="tx1"/>
                </a:solidFill>
                <a:latin typeface="Bell MT" pitchFamily="18" charset="0"/>
              </a:rPr>
              <a:t> </a:t>
            </a:r>
            <a:r>
              <a:rPr lang="pl-PL" sz="2000" i="1" dirty="0" smtClean="0">
                <a:solidFill>
                  <a:schemeClr val="tx1"/>
                </a:solidFill>
                <a:latin typeface="Bell MT" pitchFamily="18" charset="0"/>
              </a:rPr>
              <a:t/>
            </a:r>
            <a:br>
              <a:rPr lang="pl-PL" sz="2000" i="1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Wolontariusz Pracujący w Miejskiej Bibliotece Publicznej 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im. Zofii Nałkowskiej w Przasnyszu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djęcie świetli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6034616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dirty="0" smtClean="0">
                <a:solidFill>
                  <a:schemeClr val="tx1"/>
                </a:solidFill>
                <a:latin typeface="Bell MT" pitchFamily="18" charset="0"/>
              </a:rPr>
              <a:t>Maria Brzostek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  <a:t>Wolontariusz Pracujący w Świetlicy „Promyk Jutrzenki”</a:t>
            </a:r>
            <a:b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  <a:t> Zgromadzenia Sióstr Miłosierdzia Św. Wincentego a` Paulo </a:t>
            </a:r>
            <a:b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Bell MT" pitchFamily="18" charset="0"/>
              </a:rPr>
              <a:t>w Przasnyszu</a:t>
            </a:r>
            <a:endParaRPr lang="pl-PL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dirty="0" smtClean="0">
                <a:solidFill>
                  <a:schemeClr val="tx1"/>
                </a:solidFill>
                <a:latin typeface="Bell MT" pitchFamily="18" charset="0"/>
              </a:rPr>
              <a:t>Ewelina Drabińska</a:t>
            </a:r>
            <a:br>
              <a:rPr lang="pl-PL" sz="27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Wolontariusz Pracujący w Szkole Podstawowej nr 1 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z Oddziałami Integracyjnymi im. Kawalerów Orderu Uśmiechu w Przasnyszu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Ewelina Drabińs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628800"/>
            <a:ext cx="6034616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jars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72816"/>
            <a:ext cx="6034616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Bell MT" pitchFamily="18" charset="0"/>
              </a:rPr>
              <a:t>Urszula Hanna Bojarska</a:t>
            </a:r>
            <a:r>
              <a:rPr lang="pl-PL" sz="2400" i="1" dirty="0" smtClean="0">
                <a:solidFill>
                  <a:schemeClr val="accent2">
                    <a:lumMod val="75000"/>
                  </a:schemeClr>
                </a:solidFill>
                <a:latin typeface="Bell MT" pitchFamily="18" charset="0"/>
              </a:rPr>
              <a:t/>
            </a:r>
            <a:br>
              <a:rPr lang="pl-PL" sz="2400" i="1" dirty="0" smtClean="0">
                <a:solidFill>
                  <a:schemeClr val="accent2">
                    <a:lumMod val="75000"/>
                  </a:schemeClr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Wolontariusz Pracujący w Szkole Podstawowej nr 2</a:t>
            </a:r>
            <a:b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im. </a:t>
            </a:r>
            <a:r>
              <a:rPr lang="pl-PL" sz="2000" smtClean="0">
                <a:solidFill>
                  <a:schemeClr val="tx1"/>
                </a:solidFill>
                <a:latin typeface="Bell MT" pitchFamily="18" charset="0"/>
              </a:rPr>
              <a:t>H.Sienkiewicza w </a:t>
            </a:r>
            <a:r>
              <a:rPr lang="pl-PL" sz="2000" dirty="0" smtClean="0">
                <a:solidFill>
                  <a:schemeClr val="tx1"/>
                </a:solidFill>
                <a:latin typeface="Bell MT" pitchFamily="18" charset="0"/>
              </a:rPr>
              <a:t>Przasnyszu</a:t>
            </a:r>
            <a:endParaRPr lang="pl-PL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3371</TotalTime>
  <Words>473</Words>
  <Application>Microsoft Office PowerPoint</Application>
  <PresentationFormat>Pokaz na ekranie (4:3)</PresentationFormat>
  <Paragraphs>65</Paragraphs>
  <Slides>32</Slides>
  <Notes>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Hol</vt:lpstr>
      <vt:lpstr>Miejski Ośrodek Pomocy Społecznej  w Przasnyszu  XV – LECIE   WOLONTARIATU   W PRZASNYSZU  WOLONTARIUSZ ROKU 2016</vt:lpstr>
      <vt:lpstr>Julia Grabowska  Mały Wolontariusz Roku 2016  Szkoły Podstawowej nr 1 z Oddziałami Integracyjnymi  im. Kawalerów Orderu Uśmiechu w Przasnyszu </vt:lpstr>
      <vt:lpstr>Natalia Żołnowska i Daria Urban Wolontariusz Pracujący  w Publicznym Gimnazjum   z Oddziałami Integracyjnymi im. Noblistów Polskich w Przasnyszu  </vt:lpstr>
      <vt:lpstr>Marlena Goździewska  Wolontariusz Pracujący w Szkole Podstawowej nr 2   im. H.Sienkiewicza w Przasnyszu  </vt:lpstr>
      <vt:lpstr>Justyna Jeżowska Wolontariusz pracujący w Zespole Szkół Ponadgimnazjalnych  im. mjra H.Sucharskiego w Przasnyszu</vt:lpstr>
      <vt:lpstr>Wojciech Ostrowski  Wolontariusz Pracujący w Miejskiej Bibliotece Publicznej  im. Zofii Nałkowskiej w Przasnyszu</vt:lpstr>
      <vt:lpstr>Maria Brzostek Wolontariusz Pracujący w Świetlicy „Promyk Jutrzenki”  Zgromadzenia Sióstr Miłosierdzia Św. Wincentego a` Paulo  w Przasnyszu</vt:lpstr>
      <vt:lpstr>Ewelina Drabińska Wolontariusz Pracujący w Szkole Podstawowej nr 1  z Oddziałami Integracyjnymi im. Kawalerów Orderu Uśmiechu w Przasnyszu</vt:lpstr>
      <vt:lpstr>Urszula Hanna Bojarska Wolontariusz Pracujący w Szkole Podstawowej nr 2 im. H.Sienkiewicza w Przasnyszu</vt:lpstr>
      <vt:lpstr>Milena Kurzyńska Wolontariusz Pracujący w Domu Pomocy Społecznej  Zgromadzenia Sióstr Miłosierdzia Św. Wincentego a` Paulo  w Przasnyszu </vt:lpstr>
      <vt:lpstr>Alicja Adamczyk, Patrycja Bączek, Ewa Leleniewska Wolontariusz  Pracujący w Zespole Szkolno – Rewalidacyjno – Wychowawczym „JESTEM” w Przasnyszu</vt:lpstr>
      <vt:lpstr>Klaudia Zawadzka Wolontariusz Pracujący w Miejskim Przedszkolu nr 2  z Oddziałami Integracyjnymi w Przasnyszu</vt:lpstr>
      <vt:lpstr>Szymon Łazarz Wolontariusz Pracujący w Parafialno – Uczniowskim  Klubie Sportowym „Emmanuel”</vt:lpstr>
      <vt:lpstr>Katarzyna Wendt  Wolontariusz Pracujący Podczas Festiwalu Fabryka Światła </vt:lpstr>
      <vt:lpstr>Miejski Ośrodek Pomocy Społecznej  w Przasnyszu  XV – LECIE   WOLONTARIATU   W PRZASNYSZU  WOLONTARIUSZ ROKU 2016</vt:lpstr>
      <vt:lpstr>Laureatów typowały instytucje, w których wolontariusze pracowali </vt:lpstr>
      <vt:lpstr>Laureatka Julia Grabowska oraz Arkadiusz Siejka, Dyrektor Szkoły Podstawowej nr 1 z Oddziałami Integracyjnymi im. Kawalerów Orderu Uśmiechu w Przasnyszu  i koordynator wolontariatu Barbara Bieńkowska</vt:lpstr>
      <vt:lpstr>Laureatka Daria Urban  oraz Grzegorz Grabowski, Dyrektor Publicznego Gimnazjum z Oddziałami Integracyjnymi im. Noblistów Polskich w Przasnyszu  i koordynator wolontariatu Lidia Żbikowska – Jeronim </vt:lpstr>
      <vt:lpstr>Laureatka Marlena Goździewska oraz Hanna Tomaszewska Dyrektor Szkoły Podstawowej nr 2 im. Henryka Sienkiewicza w Przasnyszu  i koordynator wolontariatu Joanna Czaplicka – Żywiec</vt:lpstr>
      <vt:lpstr>Laureatka Justyna Jeżowska oraz Andrzej Brocki Dyrektor Zespołu Szkół Ponadgimnazjalnych im. mjra Henryka Sucharskiego w Przasnyszu  i koordynator wolontariatu Aneta Wolińska</vt:lpstr>
      <vt:lpstr>Laureat Wojciech Ostrowski oraz Małgorzata Sobiesiak Dyrektor Miejskiej Biblioteki Publicznej w Przasnyszu i koordynator wolontariatu Wanda Zagroba </vt:lpstr>
      <vt:lpstr>Laureatka Maria Brzostek oraz Siostra Waleria Postek ze Zgromadzenia Sióstr Miłosierdzia św. Wincentego a` Paulo w Przasnyszu</vt:lpstr>
      <vt:lpstr>Laureatka Ewelina Drabińska oraz Arkadiusz Siejka, Dyrektor Szkoły Podstawowej nr 1 z Oddziałami Integracyjnymi im. Kawalerów Orderu Uśmiechu w Przasnyszu  i koordynator wolontariatu Barbara Bieńkowska </vt:lpstr>
      <vt:lpstr>Laureatka Urszula Hanna Bojarska oraz Hanna Tomaszewska Dyrektor Szkoły Podstawowej nr 2 im. Henryka Sienkiewicza w Przasnyszu i koordynator wolontariatu Joanna Czaplicka – Żywiec </vt:lpstr>
      <vt:lpstr>Laureatka Milena Kurzyńska oraz Siostra Dyrektor Waleria Postek, Dyrektor Domu Pomocy Społecznej Zgromadzenia Sióstr Miłosierdzia św. Wincentego a Paulo w Przasnyszu i Ewa Wojciechowska, pracownik DPS Przasnysz, ul. Świerczewo 9  </vt:lpstr>
      <vt:lpstr>Laureatki Alicja Adamczyk, Patrycja Bączek, Ewa Leleniewska oraz Jolanta Gołębiewska, Dyrektor Zespołu Szkolno – Rewalidacyjno – Wychowawczego „JESTEM” </vt:lpstr>
      <vt:lpstr>Laureatka Klaudia Zawadzka oraz Dyrektor Publicznego Przedszkola nr 2 z Oddziałami Integracyjnymi w Przasnyszu, Małgorzata Osowska  </vt:lpstr>
      <vt:lpstr>Laureat Szymon Łazarz oraz Ks. Kanonik mgr Romuald Ciesielski Proboszcz Parafii Chrystusa Zbawiciela w Przasnyszu i Prezes Parafialno – Uczniowskiego Klubu Sportowego Bogdan Ćwiek  </vt:lpstr>
      <vt:lpstr>Laureatka Katarzyna Wendt oraz Joanna Janusewicz i Magdalena Marek z Mazowieckiego Instytutu Kultury </vt:lpstr>
      <vt:lpstr>Nad  nagłośnieniem  uroczystości czuwał Mariusz Nawrocki</vt:lpstr>
      <vt:lpstr>Nad całością uroczystości czuwała Dyrektor Joanna Cieślik razem z koordynatorem wolontariatu Anną Beatą Juklaniuk  Uroczystość „od zaplecza” pilotowała Katarzyna Banul - Żyra Gościła nas w Muzeum Historycznym Dyrektor Agnieszka Brykner </vt:lpstr>
      <vt:lpstr>Miejski Ośrodek Pomocy Społecznej w Przasnyszu   XV – LECIE   WOLONTARIATU   W PRZASNYSZU  WOLONTARIUSZ ROKU 2016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WOLONTARIUSZ ROKU 2016</dc:title>
  <dc:creator>N</dc:creator>
  <cp:lastModifiedBy>Ja</cp:lastModifiedBy>
  <cp:revision>729</cp:revision>
  <dcterms:created xsi:type="dcterms:W3CDTF">2017-01-31T12:32:14Z</dcterms:created>
  <dcterms:modified xsi:type="dcterms:W3CDTF">2017-04-12T10:16:37Z</dcterms:modified>
</cp:coreProperties>
</file>